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21"/>
  </p:notesMasterIdLst>
  <p:handoutMasterIdLst>
    <p:handoutMasterId r:id="rId22"/>
  </p:handoutMasterIdLst>
  <p:sldIdLst>
    <p:sldId id="352" r:id="rId2"/>
    <p:sldId id="319" r:id="rId3"/>
    <p:sldId id="272" r:id="rId4"/>
    <p:sldId id="278" r:id="rId5"/>
    <p:sldId id="347" r:id="rId6"/>
    <p:sldId id="282" r:id="rId7"/>
    <p:sldId id="345" r:id="rId8"/>
    <p:sldId id="279" r:id="rId9"/>
    <p:sldId id="281" r:id="rId10"/>
    <p:sldId id="280" r:id="rId11"/>
    <p:sldId id="293" r:id="rId12"/>
    <p:sldId id="289" r:id="rId13"/>
    <p:sldId id="302" r:id="rId14"/>
    <p:sldId id="303" r:id="rId15"/>
    <p:sldId id="311" r:id="rId16"/>
    <p:sldId id="308" r:id="rId17"/>
    <p:sldId id="307" r:id="rId18"/>
    <p:sldId id="341" r:id="rId19"/>
    <p:sldId id="348" r:id="rId20"/>
  </p:sldIdLst>
  <p:sldSz cx="9144000" cy="5143500" type="screen16x9"/>
  <p:notesSz cx="6858000" cy="91011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orient="horz" pos="2516" userDrawn="1">
          <p15:clr>
            <a:srgbClr val="A4A3A4"/>
          </p15:clr>
        </p15:guide>
        <p15:guide id="3" orient="horz" pos="83" userDrawn="1">
          <p15:clr>
            <a:srgbClr val="A4A3A4"/>
          </p15:clr>
        </p15:guide>
        <p15:guide id="4" orient="horz" pos="156" userDrawn="1">
          <p15:clr>
            <a:srgbClr val="A4A3A4"/>
          </p15:clr>
        </p15:guide>
        <p15:guide id="5" orient="horz" pos="448" userDrawn="1">
          <p15:clr>
            <a:srgbClr val="A4A3A4"/>
          </p15:clr>
        </p15:guide>
        <p15:guide id="6" orient="horz" pos="806" userDrawn="1">
          <p15:clr>
            <a:srgbClr val="A4A3A4"/>
          </p15:clr>
        </p15:guide>
        <p15:guide id="7" orient="horz" pos="907" userDrawn="1">
          <p15:clr>
            <a:srgbClr val="A4A3A4"/>
          </p15:clr>
        </p15:guide>
        <p15:guide id="8" pos="2871" userDrawn="1">
          <p15:clr>
            <a:srgbClr val="A4A3A4"/>
          </p15:clr>
        </p15:guide>
        <p15:guide id="9" pos="575" userDrawn="1">
          <p15:clr>
            <a:srgbClr val="A4A3A4"/>
          </p15:clr>
        </p15:guide>
        <p15:guide id="10" pos="5621" userDrawn="1">
          <p15:clr>
            <a:srgbClr val="A4A3A4"/>
          </p15:clr>
        </p15:guide>
        <p15:guide id="11" pos="5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7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67">
          <p15:clr>
            <a:srgbClr val="A4A3A4"/>
          </p15:clr>
        </p15:guide>
        <p15:guide id="5" orient="horz" pos="3805">
          <p15:clr>
            <a:srgbClr val="A4A3A4"/>
          </p15:clr>
        </p15:guide>
        <p15:guide id="6" pos="16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an Leffingwell" initials="D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clrMru>
    <a:srgbClr val="E6E6E6"/>
    <a:srgbClr val="FFFFFF"/>
    <a:srgbClr val="D6763E"/>
    <a:srgbClr val="818386"/>
    <a:srgbClr val="FFFF89"/>
    <a:srgbClr val="595959"/>
    <a:srgbClr val="336600"/>
    <a:srgbClr val="FF9966"/>
    <a:srgbClr val="A5002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87" autoAdjust="0"/>
    <p:restoredTop sz="86289" autoAdjust="0"/>
  </p:normalViewPr>
  <p:slideViewPr>
    <p:cSldViewPr snapToGrid="0">
      <p:cViewPr>
        <p:scale>
          <a:sx n="90" d="100"/>
          <a:sy n="90" d="100"/>
        </p:scale>
        <p:origin x="2336" y="1208"/>
      </p:cViewPr>
      <p:guideLst>
        <p:guide orient="horz" pos="1616"/>
        <p:guide orient="horz" pos="2516"/>
        <p:guide orient="horz" pos="83"/>
        <p:guide orient="horz" pos="156"/>
        <p:guide orient="horz" pos="448"/>
        <p:guide orient="horz" pos="806"/>
        <p:guide orient="horz" pos="907"/>
        <p:guide pos="2871"/>
        <p:guide pos="575"/>
        <p:guide pos="5621"/>
        <p:guide pos="5192"/>
      </p:guideLst>
    </p:cSldViewPr>
  </p:slideViewPr>
  <p:outlineViewPr>
    <p:cViewPr>
      <p:scale>
        <a:sx n="33" d="100"/>
        <a:sy n="33" d="100"/>
      </p:scale>
      <p:origin x="0" y="-4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 snapToGrid="0">
      <p:cViewPr varScale="1">
        <p:scale>
          <a:sx n="146" d="100"/>
          <a:sy n="146" d="100"/>
        </p:scale>
        <p:origin x="5344" y="184"/>
      </p:cViewPr>
      <p:guideLst>
        <p:guide orient="horz" pos="2867"/>
        <p:guide pos="2160"/>
        <p:guide orient="horz" pos="2160"/>
        <p:guide pos="2867"/>
        <p:guide orient="horz" pos="3805"/>
        <p:guide pos="16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44502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F4816-14EF-D641-A5AB-1D409B5B8E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71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5713E-A514-4470-823F-2D78992CD43C}" type="datetimeFigureOut">
              <a:rPr lang="en-US" smtClean="0"/>
              <a:pPr/>
              <a:t>6/21/17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82625"/>
            <a:ext cx="6067425" cy="3413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5287" y="4323041"/>
            <a:ext cx="6067425" cy="4095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44502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44502"/>
            <a:ext cx="2971800" cy="4550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B2F42-7EB3-426A-AE0F-BE645EFDC3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47ED0-B9FE-B543-8601-68ECE36990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1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3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8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5-PPT-Master-Background-Textures_01-Cover-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384" cy="5157216"/>
          </a:xfrm>
          <a:prstGeom prst="rect">
            <a:avLst/>
          </a:prstGeom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1842" y="604648"/>
            <a:ext cx="8320501" cy="992981"/>
          </a:xfr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  <a:effectLst/>
        </p:spPr>
        <p:txBody>
          <a:bodyPr tIns="4572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400" b="0" i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71843" y="1626489"/>
            <a:ext cx="8320500" cy="392415"/>
          </a:xfr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  <a:effectLst/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ts val="150"/>
              </a:spcAft>
              <a:buClr>
                <a:schemeClr val="tx2"/>
              </a:buClr>
              <a:buSzPct val="100000"/>
              <a:buFont typeface="Wingdings" pitchFamily="2" charset="2"/>
              <a:buNone/>
              <a:defRPr lang="en-US" altLang="en-US" sz="2200" b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684986" y="4861904"/>
            <a:ext cx="210735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© Scaled Agile, Inc. </a:t>
            </a:r>
            <a:endParaRPr lang="en-US" sz="75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5" name="Picture 14" descr="PPT-sized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47" y="4591426"/>
            <a:ext cx="2133600" cy="2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9144000" cy="47148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 smtClean="0"/>
          </a:p>
        </p:txBody>
      </p:sp>
    </p:spTree>
    <p:extLst>
      <p:ext uri="{BB962C8B-B14F-4D97-AF65-F5344CB8AC3E}">
        <p14:creationId xmlns:p14="http://schemas.microsoft.com/office/powerpoint/2010/main" val="419782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riation-Background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5-PPTBackgrounds_Blue-patter-Full-Sc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68383" cy="515721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© Scaled Agile, Inc. </a:t>
            </a:r>
            <a:endParaRPr lang="en-US" sz="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6" name="Picture 5" descr="PPT-siz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41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tion-Background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5-PPTBackgrounds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1432" cy="516485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Scaled Agile, Inc.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PPT-siz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7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tion-Background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5-PPTBackgrounds_Blue-patter-Full-Sc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"/>
            <a:ext cx="9217848" cy="5157216"/>
          </a:xfrm>
          <a:prstGeom prst="rect">
            <a:avLst/>
          </a:prstGeom>
        </p:spPr>
      </p:pic>
      <p:pic>
        <p:nvPicPr>
          <p:cNvPr id="18" name="Picture 17" descr="FlipChart-newShado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4" y="723582"/>
            <a:ext cx="8691586" cy="452220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583948" y="1975007"/>
            <a:ext cx="7874252" cy="2776944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 sz="1600"/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defRPr sz="135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© Scaled Agile, Inc. </a:t>
            </a:r>
            <a:endParaRPr lang="en-US" sz="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11" name="Picture 10" descr="PPT-siz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1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ariation-Background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5-PPTBackgrounds_Blue-patter-Full-Sc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4"/>
            <a:ext cx="9217848" cy="515721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© Scaled Agile, Inc. </a:t>
            </a:r>
            <a:endParaRPr lang="en-US" sz="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6" name="Picture 5" descr="PPT-siz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4.5-PPTBackgrounds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1432" cy="516485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1" y="2605366"/>
            <a:ext cx="9198919" cy="1467971"/>
          </a:xfrm>
          <a:prstGeom prst="rect">
            <a:avLst/>
          </a:prstGeom>
          <a:solidFill>
            <a:schemeClr val="accent5">
              <a:alpha val="88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71575"/>
            <a:ext cx="9144000" cy="1200150"/>
          </a:xfr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b" anchorCtr="0"/>
          <a:lstStyle>
            <a:lvl1pPr marL="0" indent="0" algn="ctr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None/>
              <a:defRPr lang="en-US" sz="6000" baseline="0" dirty="0" smtClean="0">
                <a:solidFill>
                  <a:schemeClr val="tx1">
                    <a:alpha val="89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Appendix #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25081"/>
            <a:ext cx="9144000" cy="1448256"/>
          </a:xfr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 anchorCtr="0"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3600" b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Appendix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Scaled Agile, Inc.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PPT-siz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5-PPTBackgrounds_Test-Yellow-Full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83875"/>
            <a:ext cx="9144000" cy="1775750"/>
          </a:xfr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3000" b="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© Scaled Agile, Inc.</a:t>
            </a:r>
            <a:endParaRPr lang="en-US" sz="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7" name="Picture 6" descr="PPT-siz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7060" cy="3375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altLang="en-US" sz="2400" b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36" y="967054"/>
            <a:ext cx="8343900" cy="3838575"/>
          </a:xfrm>
        </p:spPr>
        <p:txBody>
          <a:bodyPr wrap="square">
            <a:noAutofit/>
          </a:bodyPr>
          <a:lstStyle>
            <a:lvl1pPr>
              <a:spcBef>
                <a:spcPts val="800"/>
              </a:spcBef>
              <a:spcAft>
                <a:spcPts val="800"/>
              </a:spcAft>
              <a:defRPr sz="20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buSzPct val="117000"/>
              <a:buFont typeface="Arial Black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771525" indent="-171450">
              <a:spcBef>
                <a:spcPts val="600"/>
              </a:spcBef>
              <a:spcAft>
                <a:spcPts val="600"/>
              </a:spcAft>
              <a:buSzPct val="117000"/>
              <a:buFont typeface="Lucida Grande"/>
              <a:buChar char="-"/>
              <a:defRPr sz="1800">
                <a:solidFill>
                  <a:schemeClr val="tx1"/>
                </a:solidFill>
              </a:defRPr>
            </a:lvl3pPr>
            <a:lvl4pPr>
              <a:buSzPct val="110000"/>
              <a:buFont typeface="Arial Black" pitchFamily="34" charset="0"/>
              <a:buChar char="–"/>
              <a:defRPr/>
            </a:lvl4pPr>
            <a:lvl5pPr>
              <a:buSzPct val="110000"/>
              <a:buFont typeface="Arial Black" pitchFamily="34" charset="0"/>
              <a:buChar char="–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42300" cy="3017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2400" b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136" y="959171"/>
            <a:ext cx="3886200" cy="3714750"/>
          </a:xfrm>
        </p:spPr>
        <p:txBody>
          <a:bodyPr>
            <a:noAutofit/>
          </a:bodyPr>
          <a:lstStyle>
            <a:lvl1pPr marL="219075" indent="-219075"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476250" indent="-171450"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 marL="685800" indent="-123825"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3pPr>
            <a:lvl4pPr marL="1027510" indent="-170260">
              <a:defRPr sz="1350">
                <a:solidFill>
                  <a:srgbClr val="3C3C3C"/>
                </a:solidFill>
              </a:defRPr>
            </a:lvl4pPr>
            <a:lvl5pPr marL="1246585" indent="-170260">
              <a:defRPr sz="1350">
                <a:solidFill>
                  <a:srgbClr val="3C3C3C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536" y="959171"/>
            <a:ext cx="3886200" cy="3714750"/>
          </a:xfrm>
        </p:spPr>
        <p:txBody>
          <a:bodyPr>
            <a:noAutofit/>
          </a:bodyPr>
          <a:lstStyle>
            <a:lvl1pPr marL="219075" indent="-219075"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561975" indent="-219075"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 marL="771525" indent="-171450"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3pPr>
            <a:lvl4pPr marL="1027510" indent="-170260">
              <a:defRPr sz="1200">
                <a:solidFill>
                  <a:srgbClr val="3C3C3C"/>
                </a:solidFill>
              </a:defRPr>
            </a:lvl4pPr>
            <a:lvl5pPr marL="1246585" indent="-170260">
              <a:defRPr sz="1200">
                <a:solidFill>
                  <a:srgbClr val="3C3C3C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71450"/>
            <a:ext cx="8328661" cy="3017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altLang="en-US" sz="2400" b="0" dirty="0">
                <a:solidFill>
                  <a:srgbClr val="5656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46051"/>
            <a:ext cx="8255000" cy="6191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</a:defRPr>
            </a:lvl1pPr>
            <a:lvl2pPr marL="352425" indent="0">
              <a:spcBef>
                <a:spcPts val="0"/>
              </a:spcBef>
              <a:spcAft>
                <a:spcPts val="0"/>
              </a:spcAft>
              <a:buNone/>
              <a:defRPr sz="1650"/>
            </a:lvl2pPr>
            <a:lvl3pPr marL="600075" indent="0">
              <a:spcBef>
                <a:spcPts val="0"/>
              </a:spcBef>
              <a:spcAft>
                <a:spcPts val="0"/>
              </a:spcAft>
              <a:buNone/>
              <a:defRPr sz="1650"/>
            </a:lvl3pPr>
            <a:lvl4pPr marL="857250" indent="0">
              <a:spcBef>
                <a:spcPts val="0"/>
              </a:spcBef>
              <a:spcAft>
                <a:spcPts val="0"/>
              </a:spcAft>
              <a:buNone/>
              <a:defRPr sz="1650"/>
            </a:lvl4pPr>
            <a:lvl5pPr marL="1076325" indent="0">
              <a:spcBef>
                <a:spcPts val="0"/>
              </a:spcBef>
              <a:spcAft>
                <a:spcPts val="0"/>
              </a:spcAft>
              <a:buNone/>
              <a:defRPr sz="1650"/>
            </a:lvl5pPr>
          </a:lstStyle>
          <a:p>
            <a:pPr lvl="0"/>
            <a:r>
              <a:rPr lang="en-US" dirty="0" smtClean="0"/>
              <a:t>Click to edit kicker box copy. Two lines max.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168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Kicker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46052"/>
            <a:ext cx="8255000" cy="49102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</a:defRPr>
            </a:lvl1pPr>
            <a:lvl2pPr marL="352425" indent="0">
              <a:spcBef>
                <a:spcPts val="0"/>
              </a:spcBef>
              <a:spcAft>
                <a:spcPts val="0"/>
              </a:spcAft>
              <a:buNone/>
              <a:defRPr sz="1650"/>
            </a:lvl2pPr>
            <a:lvl3pPr marL="600075" indent="0">
              <a:spcBef>
                <a:spcPts val="0"/>
              </a:spcBef>
              <a:spcAft>
                <a:spcPts val="0"/>
              </a:spcAft>
              <a:buNone/>
              <a:defRPr sz="1650"/>
            </a:lvl3pPr>
            <a:lvl4pPr marL="857250" indent="0">
              <a:spcBef>
                <a:spcPts val="0"/>
              </a:spcBef>
              <a:spcAft>
                <a:spcPts val="0"/>
              </a:spcAft>
              <a:buNone/>
              <a:defRPr sz="1650"/>
            </a:lvl4pPr>
            <a:lvl5pPr marL="1076325" indent="0">
              <a:spcBef>
                <a:spcPts val="0"/>
              </a:spcBef>
              <a:spcAft>
                <a:spcPts val="0"/>
              </a:spcAft>
              <a:buNone/>
              <a:defRPr sz="1650"/>
            </a:lvl5pPr>
          </a:lstStyle>
          <a:p>
            <a:pPr lvl="0"/>
            <a:r>
              <a:rPr lang="en-US" dirty="0" smtClean="0"/>
              <a:t>Click to edit kicker box copy. Two lines max.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04281" y="1530370"/>
            <a:ext cx="8279649" cy="317982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026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5-PPTBackgrounds-0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000416" y="4775967"/>
            <a:ext cx="4151994" cy="18466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+mn-lt"/>
                <a:cs typeface="+mn-cs"/>
              </a:rPr>
              <a:t>© 2016 Scaled Agile, Inc. All Rights Reserved.</a:t>
            </a:r>
            <a:endParaRPr lang="en-US" sz="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17" name="Picture 16" descr="postit_wid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6" y="932842"/>
            <a:ext cx="8768454" cy="421065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369300" cy="301752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altLang="en-US" sz="22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02929" y="1548624"/>
            <a:ext cx="7526344" cy="296845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1800"/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defRPr sz="135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34695" y="935345"/>
            <a:ext cx="8163952" cy="272735"/>
            <a:chOff x="434695" y="935345"/>
            <a:chExt cx="8163952" cy="272735"/>
          </a:xfrm>
        </p:grpSpPr>
        <p:sp>
          <p:nvSpPr>
            <p:cNvPr id="20" name="Rectangle 19"/>
            <p:cNvSpPr/>
            <p:nvPr userDrawn="1"/>
          </p:nvSpPr>
          <p:spPr bwMode="auto">
            <a:xfrm>
              <a:off x="434695" y="935345"/>
              <a:ext cx="8163952" cy="27273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1000"/>
                </a:prstClr>
              </a:outerShdw>
            </a:effectLst>
          </p:spPr>
          <p:txBody>
            <a:bodyPr vert="horz" wrap="square" lIns="68580" tIns="68580" rIns="68580" bIns="6858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20000"/>
                </a:spcBef>
              </a:pPr>
              <a:endParaRPr lang="en-US" sz="1650" i="1" dirty="0" smtClean="0"/>
            </a:p>
          </p:txBody>
        </p:sp>
        <p:sp>
          <p:nvSpPr>
            <p:cNvPr id="24" name="Oval 23"/>
            <p:cNvSpPr/>
            <p:nvPr userDrawn="1"/>
          </p:nvSpPr>
          <p:spPr bwMode="auto">
            <a:xfrm>
              <a:off x="1086671" y="1016848"/>
              <a:ext cx="113038" cy="1097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38100" dist="25400" dir="13500000">
                <a:srgbClr val="000000">
                  <a:alpha val="20000"/>
                </a:srgbClr>
              </a:innerShdw>
            </a:effectLst>
          </p:spPr>
          <p:txBody>
            <a:bodyPr vert="horz" wrap="square" lIns="68580" tIns="68580" rIns="68580" bIns="6858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20000"/>
                </a:spcBef>
              </a:pPr>
              <a:endParaRPr lang="en-US" sz="1650" i="1" dirty="0" smtClean="0"/>
            </a:p>
          </p:txBody>
        </p:sp>
        <p:sp>
          <p:nvSpPr>
            <p:cNvPr id="25" name="Oval 24"/>
            <p:cNvSpPr/>
            <p:nvPr userDrawn="1"/>
          </p:nvSpPr>
          <p:spPr bwMode="auto">
            <a:xfrm>
              <a:off x="4347120" y="1016848"/>
              <a:ext cx="113038" cy="1097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38100" dist="25400" dir="13500000">
                <a:srgbClr val="000000">
                  <a:alpha val="20000"/>
                </a:srgbClr>
              </a:innerShdw>
            </a:effectLst>
          </p:spPr>
          <p:txBody>
            <a:bodyPr vert="horz" wrap="square" lIns="68580" tIns="68580" rIns="68580" bIns="6858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20000"/>
                </a:spcBef>
              </a:pPr>
              <a:endParaRPr lang="en-US" sz="1650" i="1" dirty="0" smtClean="0"/>
            </a:p>
          </p:txBody>
        </p:sp>
        <p:sp>
          <p:nvSpPr>
            <p:cNvPr id="27" name="Oval 26"/>
            <p:cNvSpPr/>
            <p:nvPr userDrawn="1"/>
          </p:nvSpPr>
          <p:spPr bwMode="auto">
            <a:xfrm>
              <a:off x="7607568" y="1016848"/>
              <a:ext cx="113038" cy="1097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38100" dist="25400" dir="13500000">
                <a:srgbClr val="000000">
                  <a:alpha val="20000"/>
                </a:srgbClr>
              </a:innerShdw>
            </a:effectLst>
          </p:spPr>
          <p:txBody>
            <a:bodyPr vert="horz" wrap="square" lIns="68580" tIns="68580" rIns="68580" bIns="6858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20000"/>
                </a:spcBef>
              </a:pPr>
              <a:endParaRPr lang="en-US" sz="1650" b="1" i="1" dirty="0" smtClean="0"/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Scaled Agile, Inc.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6" name="Picture 25" descr="PPT-siz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fld id="{ABA28972-6D48-4F49-8D9E-11DAC31E3DF7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5-PPTBackgrounds_Hedaer-GraySkinny-reversed_Hedaer-GraySkinny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1196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171450"/>
            <a:ext cx="8227061" cy="30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4136" y="936080"/>
            <a:ext cx="8267700" cy="373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015592" y="4800600"/>
            <a:ext cx="654080" cy="2713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8972-6D48-4F49-8D9E-11DAC31E3DF7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509160" y="4904100"/>
            <a:ext cx="18901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© Scaled Agile, Inc.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PPT-sized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" y="4934417"/>
            <a:ext cx="1117600" cy="1271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64" r:id="rId2"/>
    <p:sldLayoutId id="2147483723" r:id="rId3"/>
    <p:sldLayoutId id="2147483725" r:id="rId4"/>
    <p:sldLayoutId id="2147483726" r:id="rId5"/>
    <p:sldLayoutId id="2147483727" r:id="rId6"/>
    <p:sldLayoutId id="2147483761" r:id="rId7"/>
    <p:sldLayoutId id="2147483760" r:id="rId8"/>
    <p:sldLayoutId id="2147483759" r:id="rId9"/>
    <p:sldLayoutId id="2147483763" r:id="rId10"/>
    <p:sldLayoutId id="2147483766" r:id="rId11"/>
    <p:sldLayoutId id="2147483756" r:id="rId12"/>
    <p:sldLayoutId id="2147483757" r:id="rId13"/>
    <p:sldLayoutId id="2147483767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altLang="en-US" sz="2400" b="0" dirty="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19075" indent="-219075" algn="l" rtl="0" eaLnBrk="1" fontAlgn="base" hangingPunct="1">
        <a:lnSpc>
          <a:spcPct val="110000"/>
        </a:lnSpc>
        <a:spcBef>
          <a:spcPts val="1200"/>
        </a:spcBef>
        <a:spcAft>
          <a:spcPts val="500"/>
        </a:spcAft>
        <a:buClr>
          <a:schemeClr val="bg1">
            <a:lumMod val="65000"/>
          </a:schemeClr>
        </a:buClr>
        <a:buSzPct val="100000"/>
        <a:buFont typeface="Webdings" pitchFamily="18" charset="2"/>
        <a:buChar char="4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1975" indent="-209550" algn="l" rtl="0" eaLnBrk="1" fontAlgn="base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17000"/>
        <a:buFont typeface="Lucida Grande"/>
        <a:buChar char="-"/>
        <a:defRPr sz="1800">
          <a:solidFill>
            <a:schemeClr val="tx1"/>
          </a:solidFill>
          <a:latin typeface="+mn-lt"/>
          <a:cs typeface="+mn-cs"/>
        </a:defRPr>
      </a:lvl2pPr>
      <a:lvl3pPr marL="771525" indent="-171450" algn="l" rtl="0" eaLnBrk="1" fontAlgn="base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10000"/>
        <a:buFont typeface="Lucida Grande"/>
        <a:buChar char="-"/>
        <a:defRPr lang="en-US" altLang="en-US" sz="1800" dirty="0" smtClean="0">
          <a:solidFill>
            <a:schemeClr val="tx1"/>
          </a:solidFill>
          <a:latin typeface="+mn-lt"/>
          <a:cs typeface="+mn-cs"/>
        </a:defRPr>
      </a:lvl3pPr>
      <a:lvl4pPr marL="1071563" indent="-214313" algn="l" rtl="0" eaLnBrk="1" fontAlgn="base" hangingPunct="1">
        <a:lnSpc>
          <a:spcPct val="110000"/>
        </a:lnSpc>
        <a:spcBef>
          <a:spcPts val="225"/>
        </a:spcBef>
        <a:spcAft>
          <a:spcPts val="225"/>
        </a:spcAft>
        <a:buClr>
          <a:schemeClr val="tx1">
            <a:lumMod val="75000"/>
            <a:lumOff val="25000"/>
          </a:schemeClr>
        </a:buClr>
        <a:buSzPct val="110000"/>
        <a:buFont typeface="Lucida Grande"/>
        <a:buChar char="-"/>
        <a:defRPr sz="1800" baseline="0">
          <a:solidFill>
            <a:schemeClr val="tx1"/>
          </a:solidFill>
          <a:latin typeface="+mn-lt"/>
          <a:cs typeface="+mn-cs"/>
        </a:defRPr>
      </a:lvl4pPr>
      <a:lvl5pPr marL="1246585" indent="-170260" algn="l" rtl="0" eaLnBrk="1" fontAlgn="base" hangingPunct="1">
        <a:lnSpc>
          <a:spcPct val="110000"/>
        </a:lnSpc>
        <a:spcBef>
          <a:spcPts val="225"/>
        </a:spcBef>
        <a:spcAft>
          <a:spcPts val="225"/>
        </a:spcAft>
        <a:buClr>
          <a:schemeClr val="tx1">
            <a:lumMod val="75000"/>
            <a:lumOff val="25000"/>
          </a:schemeClr>
        </a:buClr>
        <a:buSzPct val="110000"/>
        <a:buFont typeface="Arial Black" pitchFamily="34" charset="0"/>
        <a:buChar char="–"/>
        <a:defRPr sz="1800">
          <a:solidFill>
            <a:schemeClr val="tx1"/>
          </a:solidFill>
          <a:latin typeface="+mn-lt"/>
          <a:cs typeface="+mn-cs"/>
        </a:defRPr>
      </a:lvl5pPr>
      <a:lvl6pPr marL="15418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6pPr>
      <a:lvl7pPr marL="18847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7pPr>
      <a:lvl8pPr marL="22276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8pPr>
      <a:lvl9pPr marL="2570560" indent="-23693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267" y="1304736"/>
            <a:ext cx="8320501" cy="992981"/>
          </a:xfrm>
        </p:spPr>
        <p:txBody>
          <a:bodyPr/>
          <a:lstStyle/>
          <a:p>
            <a:r>
              <a:rPr lang="en-US" dirty="0" smtClean="0"/>
              <a:t>SAFe</a:t>
            </a:r>
            <a:r>
              <a:rPr lang="en-US" sz="2800" baseline="30000" dirty="0" smtClean="0"/>
              <a:t>®</a:t>
            </a:r>
            <a:r>
              <a:rPr lang="en-US" dirty="0" smtClean="0"/>
              <a:t> 4.5 </a:t>
            </a:r>
            <a:r>
              <a:rPr lang="en-US" dirty="0" smtClean="0"/>
              <a:t>Executive Briefing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08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9" y="896297"/>
            <a:ext cx="8294050" cy="25000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434149" y="3910923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5965371" y="3271915"/>
            <a:ext cx="0" cy="639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3653246" y="3908528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4210595" y="3271915"/>
            <a:ext cx="0" cy="639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1926772" y="3908528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429692" y="3271915"/>
            <a:ext cx="0" cy="639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6914606" y="536303"/>
            <a:ext cx="1114697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New article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6352903" y="896297"/>
            <a:ext cx="561703" cy="3857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new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Realize flow with a CALMR approach to DevOps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451336" y="1041612"/>
            <a:ext cx="2336893" cy="3878243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C</a:t>
            </a:r>
            <a:r>
              <a:rPr lang="en-US" sz="2400" dirty="0" smtClean="0">
                <a:solidFill>
                  <a:schemeClr val="accent2"/>
                </a:solidFill>
              </a:rPr>
              <a:t>ulture</a:t>
            </a:r>
            <a:endParaRPr lang="en-US" sz="24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A</a:t>
            </a:r>
            <a:r>
              <a:rPr lang="en-US" sz="2400" dirty="0">
                <a:solidFill>
                  <a:schemeClr val="accent2"/>
                </a:solidFill>
              </a:rPr>
              <a:t>utomation 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L</a:t>
            </a:r>
            <a:r>
              <a:rPr lang="en-US" sz="2400" dirty="0" smtClean="0">
                <a:solidFill>
                  <a:schemeClr val="accent2"/>
                </a:solidFill>
              </a:rPr>
              <a:t>ean </a:t>
            </a:r>
            <a:r>
              <a:rPr lang="en-US" sz="2400" dirty="0">
                <a:solidFill>
                  <a:schemeClr val="accent2"/>
                </a:solidFill>
              </a:rPr>
              <a:t>flow  </a:t>
            </a:r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>
                <a:solidFill>
                  <a:schemeClr val="accent2"/>
                </a:solidFill>
              </a:rPr>
              <a:t>easurement</a:t>
            </a:r>
            <a:r>
              <a:rPr lang="en-US" sz="2400" dirty="0" smtClean="0"/>
              <a:t> 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1" u="sng" dirty="0" smtClean="0">
                <a:solidFill>
                  <a:schemeClr val="accent2"/>
                </a:solidFill>
              </a:rPr>
              <a:t>R</a:t>
            </a:r>
            <a:r>
              <a:rPr lang="en-US" sz="2400" dirty="0" smtClean="0">
                <a:solidFill>
                  <a:schemeClr val="accent2"/>
                </a:solidFill>
              </a:rPr>
              <a:t>ecovery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35" y="728344"/>
            <a:ext cx="4138590" cy="40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and manage full value Flow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115"/>
            <a:ext cx="8647041" cy="415438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103031" y="837127"/>
            <a:ext cx="8682831" cy="961885"/>
          </a:xfrm>
          <a:prstGeom prst="ellipse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</p:spTree>
    <p:extLst>
      <p:ext uri="{BB962C8B-B14F-4D97-AF65-F5344CB8AC3E}">
        <p14:creationId xmlns:p14="http://schemas.microsoft.com/office/powerpoint/2010/main" val="131811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32" y="8780"/>
            <a:ext cx="6641944" cy="512594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 bwMode="auto">
          <a:xfrm>
            <a:off x="2314311" y="982134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3" name="Oval 22"/>
          <p:cNvSpPr/>
          <p:nvPr/>
        </p:nvSpPr>
        <p:spPr bwMode="auto">
          <a:xfrm>
            <a:off x="3403600" y="982134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5" name="Oval 24"/>
          <p:cNvSpPr/>
          <p:nvPr/>
        </p:nvSpPr>
        <p:spPr bwMode="auto">
          <a:xfrm>
            <a:off x="6069613" y="3294920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6" name="Oval 25"/>
          <p:cNvSpPr/>
          <p:nvPr/>
        </p:nvSpPr>
        <p:spPr bwMode="auto">
          <a:xfrm>
            <a:off x="2931112" y="2198091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7" name="Oval 26"/>
          <p:cNvSpPr/>
          <p:nvPr/>
        </p:nvSpPr>
        <p:spPr bwMode="auto">
          <a:xfrm>
            <a:off x="3818468" y="2198091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9" name="Oval 28"/>
          <p:cNvSpPr/>
          <p:nvPr/>
        </p:nvSpPr>
        <p:spPr bwMode="auto">
          <a:xfrm>
            <a:off x="6693408" y="3294920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31" name="Oval 30"/>
          <p:cNvSpPr/>
          <p:nvPr/>
        </p:nvSpPr>
        <p:spPr bwMode="auto">
          <a:xfrm>
            <a:off x="816083" y="3914988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17" name="Oval 16"/>
          <p:cNvSpPr/>
          <p:nvPr/>
        </p:nvSpPr>
        <p:spPr bwMode="auto">
          <a:xfrm>
            <a:off x="4665652" y="2198091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19" name="Oval 18"/>
          <p:cNvSpPr/>
          <p:nvPr/>
        </p:nvSpPr>
        <p:spPr bwMode="auto">
          <a:xfrm>
            <a:off x="5403280" y="2198091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sp>
        <p:nvSpPr>
          <p:cNvPr id="20" name="Oval 19"/>
          <p:cNvSpPr/>
          <p:nvPr/>
        </p:nvSpPr>
        <p:spPr bwMode="auto">
          <a:xfrm>
            <a:off x="3997778" y="3294920"/>
            <a:ext cx="123825" cy="133350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68580" rIns="68580" bIns="6858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165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67314" y="4387583"/>
            <a:ext cx="1437620" cy="680805"/>
            <a:chOff x="-968560" y="633145"/>
            <a:chExt cx="1916827" cy="608744"/>
          </a:xfrm>
        </p:grpSpPr>
        <p:sp>
          <p:nvSpPr>
            <p:cNvPr id="21" name="Rectangle 20"/>
            <p:cNvSpPr/>
            <p:nvPr/>
          </p:nvSpPr>
          <p:spPr bwMode="auto">
            <a:xfrm>
              <a:off x="-968560" y="633145"/>
              <a:ext cx="1916827" cy="417273"/>
            </a:xfrm>
            <a:prstGeom prst="rect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68580" rIns="68580" bIns="6858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eaLnBrk="0" hangingPunct="0">
                <a:spcBef>
                  <a:spcPct val="20000"/>
                </a:spcBef>
              </a:pPr>
              <a:endParaRPr lang="en-US" sz="1650" i="1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-933789" y="687892"/>
              <a:ext cx="180303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Links to courseware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 bwMode="auto">
          <a:xfrm>
            <a:off x="869529" y="4048339"/>
            <a:ext cx="8467" cy="298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623943" y="2143078"/>
            <a:ext cx="960120" cy="188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7334382" y="2143078"/>
            <a:ext cx="1500834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12 new articles</a:t>
            </a:r>
          </a:p>
        </p:txBody>
      </p:sp>
    </p:spTree>
    <p:extLst>
      <p:ext uri="{BB962C8B-B14F-4D97-AF65-F5344CB8AC3E}">
        <p14:creationId xmlns:p14="http://schemas.microsoft.com/office/powerpoint/2010/main" val="18488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overview of some other fairly important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8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9" y="1629932"/>
            <a:ext cx="8840631" cy="179110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level is now called the </a:t>
            </a:r>
            <a:r>
              <a:rPr lang="en-US" dirty="0" smtClean="0"/>
              <a:t>‘Large Solutions’ </a:t>
            </a:r>
            <a:r>
              <a:rPr lang="en-US" dirty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481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" y="1087560"/>
            <a:ext cx="8550601" cy="3742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big systems with the new ‘Solution Train’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Compliance is increasingly important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6" y="908697"/>
            <a:ext cx="3039608" cy="113007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flipH="1" flipV="1">
            <a:off x="3354054" y="1206004"/>
            <a:ext cx="2158104" cy="348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5611977" y="1017641"/>
            <a:ext cx="1600192" cy="376725"/>
          </a:xfrm>
          <a:prstGeom prst="rect">
            <a:avLst/>
          </a:prstGeom>
          <a:solidFill>
            <a:srgbClr val="E6E6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New article (s)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53" y="1691673"/>
            <a:ext cx="5195366" cy="31350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4054" y="21514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>
                <a:solidFill>
                  <a:srgbClr val="0070C0"/>
                </a:solidFill>
              </a:rPr>
              <a:t>From:</a:t>
            </a:r>
            <a:endParaRPr lang="en-US" b="1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8248" y="3480022"/>
            <a:ext cx="52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To:</a:t>
            </a:r>
          </a:p>
        </p:txBody>
      </p:sp>
    </p:spTree>
    <p:extLst>
      <p:ext uri="{BB962C8B-B14F-4D97-AF65-F5344CB8AC3E}">
        <p14:creationId xmlns:p14="http://schemas.microsoft.com/office/powerpoint/2010/main" val="2899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901688" y="1630381"/>
            <a:ext cx="5883965" cy="689112"/>
          </a:xfrm>
        </p:spPr>
        <p:txBody>
          <a:bodyPr/>
          <a:lstStyle/>
          <a:p>
            <a:pPr algn="ctr"/>
            <a:r>
              <a:rPr lang="en-US" altLang="en-US" sz="4400" b="1" dirty="0" smtClean="0">
                <a:solidFill>
                  <a:schemeClr val="accent3"/>
                </a:solidFill>
              </a:rPr>
              <a:t>Ready to learn more?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1901688" y="2352986"/>
            <a:ext cx="5883965" cy="673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2800" b="1" kern="0" dirty="0" err="1" smtClean="0">
                <a:solidFill>
                  <a:schemeClr val="bg1"/>
                </a:solidFill>
              </a:rPr>
              <a:t>www.ScaledAgileFramework.com</a:t>
            </a:r>
            <a:endParaRPr lang="en-US" sz="2800" b="1" kern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5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1805" y="662104"/>
            <a:ext cx="8227060" cy="33756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4000" b="1" kern="0" spc="-20" dirty="0" smtClean="0">
                <a:solidFill>
                  <a:srgbClr val="FFFFFF"/>
                </a:solidFill>
              </a:rPr>
              <a:t>SAFe</a:t>
            </a:r>
            <a:r>
              <a:rPr lang="en-US" sz="3200" kern="0" spc="-20" baseline="30000" dirty="0" smtClean="0">
                <a:solidFill>
                  <a:srgbClr val="FFFFFF"/>
                </a:solidFill>
              </a:rPr>
              <a:t>®</a:t>
            </a:r>
            <a:r>
              <a:rPr lang="en-US" sz="4000" b="1" kern="0" spc="-20" dirty="0" smtClean="0">
                <a:solidFill>
                  <a:srgbClr val="FFFFFF"/>
                </a:solidFill>
              </a:rPr>
              <a:t> 4.5 Release Themes</a:t>
            </a:r>
            <a:endParaRPr lang="en-US" sz="4000" b="1" kern="0" spc="-20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1805" y="1624978"/>
            <a:ext cx="8343900" cy="3192350"/>
          </a:xfrm>
          <a:prstGeom prst="rect">
            <a:avLst/>
          </a:prstGeom>
        </p:spPr>
        <p:txBody>
          <a:bodyPr/>
          <a:lstStyle>
            <a:lvl1pPr marL="219075" indent="-219075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ts val="500"/>
              </a:spcAft>
              <a:buClr>
                <a:schemeClr val="bg1">
                  <a:lumMod val="65000"/>
                </a:schemeClr>
              </a:buClr>
              <a:buSzPct val="100000"/>
              <a:buFont typeface="Webdings" pitchFamily="18" charset="2"/>
              <a:buChar char="4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1975" indent="-20955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17000"/>
              <a:buFont typeface="Lucida Grande"/>
              <a:buChar char="-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71525" indent="-17145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10000"/>
              <a:buFont typeface="Lucida Grande"/>
              <a:buChar char="-"/>
              <a:defRPr lang="en-US" altLang="en-US" sz="1800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071563" indent="-214313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Lucida Grande"/>
              <a:buChar char="-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246585" indent="-170260" algn="l" rtl="0" eaLnBrk="1" fontAlgn="base" hangingPunct="1">
              <a:lnSpc>
                <a:spcPct val="110000"/>
              </a:lnSpc>
              <a:spcBef>
                <a:spcPts val="225"/>
              </a:spcBef>
              <a:spcAft>
                <a:spcPts val="225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buFont typeface="Arial Black" pitchFamily="34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15418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18847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2276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570560" indent="-236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2600" kern="0" dirty="0">
                <a:solidFill>
                  <a:schemeClr val="bg1"/>
                </a:solidFill>
              </a:rPr>
              <a:t>Essential </a:t>
            </a:r>
            <a:r>
              <a:rPr lang="en-US" sz="2600" kern="0" dirty="0" smtClean="0">
                <a:solidFill>
                  <a:schemeClr val="bg1"/>
                </a:solidFill>
              </a:rPr>
              <a:t>SAFe and </a:t>
            </a:r>
            <a:r>
              <a:rPr lang="en-US" sz="2600" kern="0" dirty="0">
                <a:solidFill>
                  <a:schemeClr val="bg1"/>
                </a:solidFill>
              </a:rPr>
              <a:t>Configurability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kern="0" dirty="0" smtClean="0">
                <a:solidFill>
                  <a:schemeClr val="bg1"/>
                </a:solidFill>
              </a:rPr>
              <a:t>Innovation with Lean Startup and Lean UX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kern="0" dirty="0" smtClean="0">
                <a:solidFill>
                  <a:schemeClr val="bg1"/>
                </a:solidFill>
              </a:rPr>
              <a:t>Scalable DevOps and Continuous Delivery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kern="0" dirty="0">
                <a:solidFill>
                  <a:schemeClr val="bg1"/>
                </a:solidFill>
              </a:rPr>
              <a:t>Implementation Roadmap</a:t>
            </a:r>
          </a:p>
          <a:p>
            <a:pPr marL="0" indent="0" algn="ctr">
              <a:spcBef>
                <a:spcPts val="600"/>
              </a:spcBef>
              <a:buNone/>
            </a:pPr>
            <a:endParaRPr lang="en-US" sz="2600" kern="0" dirty="0" smtClean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492992" y="3321079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1492992" y="3900076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492992" y="2742082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492992" y="2163085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492992" y="1584088"/>
            <a:ext cx="63784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767071" y="4127870"/>
            <a:ext cx="646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</a:rPr>
              <a:t>And a bunch of other fairly important stuff</a:t>
            </a:r>
          </a:p>
        </p:txBody>
      </p:sp>
    </p:spTree>
    <p:extLst>
      <p:ext uri="{BB962C8B-B14F-4D97-AF65-F5344CB8AC3E}">
        <p14:creationId xmlns:p14="http://schemas.microsoft.com/office/powerpoint/2010/main" val="13309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SAFe and Configurability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380546" y="293370"/>
            <a:ext cx="4086951" cy="873579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Refine configuration with Spanning Palette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977" y="1754278"/>
            <a:ext cx="1587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Essential </a:t>
            </a:r>
            <a:endParaRPr lang="en-US" sz="2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SAFe 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4064" y="1754278"/>
            <a:ext cx="31144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171450" indent="-171450">
              <a:buFont typeface="Arial" charset="0"/>
              <a:buChar char="•"/>
            </a:pPr>
            <a:r>
              <a:rPr lang="en-US" dirty="0" smtClean="0"/>
              <a:t>Full </a:t>
            </a:r>
            <a:r>
              <a:rPr lang="en-US" dirty="0"/>
              <a:t>SAFe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Portfolio SAFe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Large Solution </a:t>
            </a:r>
            <a:r>
              <a:rPr lang="en-US" dirty="0" err="1"/>
              <a:t>SAFe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07" y="1444827"/>
            <a:ext cx="1289304" cy="2752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77" y="0"/>
            <a:ext cx="1292998" cy="50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Foster Innovation with </a:t>
            </a:r>
            <a:r>
              <a:rPr lang="en-US" dirty="0"/>
              <a:t>L</a:t>
            </a:r>
            <a:r>
              <a:rPr lang="en-US" dirty="0" smtClean="0"/>
              <a:t>ean Startup, and Lean 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56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794922"/>
            <a:ext cx="8477793" cy="4024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Foster Innovation with the Lean Startup Cycle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891246" y="3678656"/>
            <a:ext cx="3317965" cy="318578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sp>
        <p:nvSpPr>
          <p:cNvPr id="9" name="Rectangle 8"/>
          <p:cNvSpPr/>
          <p:nvPr/>
        </p:nvSpPr>
        <p:spPr bwMode="auto">
          <a:xfrm>
            <a:off x="6740434" y="3300549"/>
            <a:ext cx="1199062" cy="22806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sp>
        <p:nvSpPr>
          <p:cNvPr id="8" name="Rectangle 7"/>
          <p:cNvSpPr/>
          <p:nvPr/>
        </p:nvSpPr>
        <p:spPr bwMode="auto">
          <a:xfrm>
            <a:off x="308499" y="3427060"/>
            <a:ext cx="4589418" cy="114034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439784" y="3766175"/>
            <a:ext cx="4373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Helvetica Neue" charset="0"/>
              </a:rPr>
              <a:t>Ries, Eric. </a:t>
            </a:r>
            <a:r>
              <a:rPr lang="en-US" sz="1200" i="1" dirty="0" smtClean="0">
                <a:solidFill>
                  <a:srgbClr val="333333"/>
                </a:solidFill>
                <a:latin typeface="Helvetica Neue" charset="0"/>
              </a:rPr>
              <a:t>The Lean Startup: How Today’s Entrepreneurs Use Continuous Innovation to Create Radically Successful Businesses</a:t>
            </a:r>
            <a:r>
              <a:rPr lang="en-US" sz="1200" dirty="0" smtClean="0">
                <a:solidFill>
                  <a:srgbClr val="333333"/>
                </a:solidFill>
                <a:latin typeface="Helvetica Neue" charset="0"/>
              </a:rPr>
              <a:t>. </a:t>
            </a:r>
            <a:r>
              <a:rPr lang="en-US" sz="1200" dirty="0">
                <a:solidFill>
                  <a:srgbClr val="333333"/>
                </a:solidFill>
                <a:latin typeface="Helvetica Neue" charset="0"/>
              </a:rPr>
              <a:t>Random House, Inc. 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39784" y="3478440"/>
            <a:ext cx="24574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dirty="0"/>
              <a:t>Learn more:</a:t>
            </a:r>
          </a:p>
        </p:txBody>
      </p:sp>
    </p:spTree>
    <p:extLst>
      <p:ext uri="{BB962C8B-B14F-4D97-AF65-F5344CB8AC3E}">
        <p14:creationId xmlns:p14="http://schemas.microsoft.com/office/powerpoint/2010/main" val="18823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489" y="807676"/>
            <a:ext cx="789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features with Lean UX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4" y="1596878"/>
            <a:ext cx="7132269" cy="3072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88992"/>
            <a:ext cx="1712890" cy="5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</a:t>
            </a:r>
            <a:r>
              <a:rPr lang="en-US" dirty="0"/>
              <a:t>D</a:t>
            </a:r>
            <a:r>
              <a:rPr lang="en-US" dirty="0" smtClean="0"/>
              <a:t>evOps and 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t="52956"/>
          <a:stretch/>
        </p:blipFill>
        <p:spPr>
          <a:xfrm>
            <a:off x="609599" y="1706879"/>
            <a:ext cx="8061871" cy="235389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87086" y="1075423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b="1" kern="0" dirty="0">
                <a:solidFill>
                  <a:schemeClr val="accent1"/>
                </a:solidFill>
              </a:rPr>
              <a:t>Hypothesize, Build, Measure, Learn</a:t>
            </a:r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the lean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rseware Template-V8_with reference">
  <a:themeElements>
    <a:clrScheme name="SAFe 4 dot 5 color palette">
      <a:dk1>
        <a:srgbClr val="565656"/>
      </a:dk1>
      <a:lt1>
        <a:srgbClr val="FFFFFF"/>
      </a:lt1>
      <a:dk2>
        <a:srgbClr val="000000"/>
      </a:dk2>
      <a:lt2>
        <a:srgbClr val="E2E2E2"/>
      </a:lt2>
      <a:accent1>
        <a:srgbClr val="2F60AC"/>
      </a:accent1>
      <a:accent2>
        <a:srgbClr val="E05E0D"/>
      </a:accent2>
      <a:accent3>
        <a:srgbClr val="F4AD3E"/>
      </a:accent3>
      <a:accent4>
        <a:srgbClr val="465064"/>
      </a:accent4>
      <a:accent5>
        <a:srgbClr val="9EB31C"/>
      </a:accent5>
      <a:accent6>
        <a:srgbClr val="33353A"/>
      </a:accent6>
      <a:hlink>
        <a:srgbClr val="333333"/>
      </a:hlink>
      <a:folHlink>
        <a:srgbClr val="262626"/>
      </a:folHlink>
    </a:clrScheme>
    <a:fontScheme name="Networ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91440" rIns="91440" bIns="91440" numCol="1" rtlCol="0" anchor="t" anchorCtr="0" compatLnSpc="1">
        <a:prstTxWarp prst="textNoShape">
          <a:avLst/>
        </a:prstTxWarp>
        <a:noAutofit/>
      </a:bodyPr>
      <a:lstStyle>
        <a:defPPr algn="l" eaLnBrk="0" hangingPunct="0">
          <a:spcBef>
            <a:spcPct val="20000"/>
          </a:spcBef>
          <a:defRPr sz="2200" i="1"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EA0DA09B-9BC1-5348-99DC-4ADBBF480E51}" vid="{8A589A23-0014-E148-BE64-D75A0DD35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__SAI Courseware Template Master - 16x9</Template>
  <TotalTime>6953</TotalTime>
  <Words>210</Words>
  <Application>Microsoft Macintosh PowerPoint</Application>
  <PresentationFormat>On-screen Show (16:9)</PresentationFormat>
  <Paragraphs>49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 Black</vt:lpstr>
      <vt:lpstr>Calibri</vt:lpstr>
      <vt:lpstr>Helvetica Neue</vt:lpstr>
      <vt:lpstr>Lucida Grande</vt:lpstr>
      <vt:lpstr>Webdings</vt:lpstr>
      <vt:lpstr>Wingdings</vt:lpstr>
      <vt:lpstr>Arial</vt:lpstr>
      <vt:lpstr>Courseware Template-V8_with reference</vt:lpstr>
      <vt:lpstr>SAFe® 4.5 Executive Briefing</vt:lpstr>
      <vt:lpstr>PowerPoint Presentation</vt:lpstr>
      <vt:lpstr>Essential SAFe and Configurability</vt:lpstr>
      <vt:lpstr>Refine configuration with Spanning Palette</vt:lpstr>
      <vt:lpstr>Foster Innovation with Lean Startup, and Lean UX</vt:lpstr>
      <vt:lpstr>Foster Innovation with the Lean Startup Cycle</vt:lpstr>
      <vt:lpstr>Implement features with Lean UX</vt:lpstr>
      <vt:lpstr>Scalable DevOps and Continuous Delivery</vt:lpstr>
      <vt:lpstr>Continuing the lean journey</vt:lpstr>
      <vt:lpstr>Lots of new content</vt:lpstr>
      <vt:lpstr>Realize flow with a CALMR approach to DevOps</vt:lpstr>
      <vt:lpstr>Visualize and manage full value Flow</vt:lpstr>
      <vt:lpstr>Implementation Roadmap</vt:lpstr>
      <vt:lpstr>PowerPoint Presentation</vt:lpstr>
      <vt:lpstr>An overview of some other fairly important stuff</vt:lpstr>
      <vt:lpstr>Value Stream level is now called the ‘Large Solutions’ level</vt:lpstr>
      <vt:lpstr>Build big systems with the new ‘Solution Train’ </vt:lpstr>
      <vt:lpstr>Compliance is increasingly important</vt:lpstr>
      <vt:lpstr>Ready to learn more?</vt:lpstr>
    </vt:vector>
  </TitlesOfParts>
  <Manager/>
  <Company>Scaled Agile, Inc.</Company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SAFe® 4.5 Briefing</dc:title>
  <dc:subject/>
  <dc:creator>© Scaled Agile, Inc.</dc:creator>
  <cp:keywords/>
  <dc:description>© Scaled Agile, Inc.  </dc:description>
  <cp:lastModifiedBy>Microsoft Office User</cp:lastModifiedBy>
  <cp:revision>170</cp:revision>
  <cp:lastPrinted>2017-06-21T17:42:19Z</cp:lastPrinted>
  <dcterms:created xsi:type="dcterms:W3CDTF">2016-07-19T22:15:22Z</dcterms:created>
  <dcterms:modified xsi:type="dcterms:W3CDTF">2017-06-21T18:18:13Z</dcterms:modified>
  <cp:category/>
</cp:coreProperties>
</file>